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9"/>
  </p:notesMasterIdLst>
  <p:sldIdLst>
    <p:sldId id="256" r:id="rId2"/>
    <p:sldId id="283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84" r:id="rId12"/>
    <p:sldId id="272" r:id="rId13"/>
    <p:sldId id="285" r:id="rId14"/>
    <p:sldId id="277" r:id="rId15"/>
    <p:sldId id="278" r:id="rId16"/>
    <p:sldId id="281" r:id="rId17"/>
    <p:sldId id="282" r:id="rId18"/>
  </p:sldIdLst>
  <p:sldSz cx="9144000" cy="5143500" type="screen16x9"/>
  <p:notesSz cx="6858000" cy="9144000"/>
  <p:embeddedFontLst>
    <p:embeddedFont>
      <p:font typeface="Crimson Text" panose="020B0604020202020204" charset="0"/>
      <p:regular r:id="rId20"/>
      <p:bold r:id="rId21"/>
      <p:italic r:id="rId22"/>
      <p:boldItalic r:id="rId23"/>
    </p:embeddedFont>
    <p:embeddedFont>
      <p:font typeface="Josefin Sans" pitchFamily="2" charset="0"/>
      <p:regular r:id="rId24"/>
      <p:bold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ako" panose="020B0604020202020204" charset="0"/>
      <p:regular r:id="rId30"/>
    </p:embeddedFont>
    <p:embeddedFont>
      <p:font typeface="Merriweather Light" panose="00000400000000000000" pitchFamily="2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SemiBold" panose="020B0706030804020204" pitchFamily="34" charset="0"/>
      <p:regular r:id="rId43"/>
      <p:bold r:id="rId44"/>
      <p:italic r:id="rId45"/>
      <p:boldItalic r:id="rId46"/>
    </p:embeddedFont>
    <p:embeddedFont>
      <p:font typeface="Russo One" panose="020B0604020202020204" charset="0"/>
      <p:regular r:id="rId47"/>
    </p:embeddedFont>
    <p:embeddedFont>
      <p:font typeface="Vidaloka" panose="020B0604020202020204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214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d020cd33f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d020cd33f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020cd33f2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d020cd33f2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d020cd33f2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d020cd33f2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d020cd33f2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d020cd33f2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d020cd33f2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d020cd33f2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020cd33f2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020cd33f2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020cd33f2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020cd33f2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d020cd33f2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d020cd33f2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020cd33f2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d020cd33f2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d020cd33f2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d020cd33f2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020cd33f2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d020cd33f2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d020cd33f2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d020cd33f2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020cd33f2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d020cd33f2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>
            <a:spLocks noGrp="1"/>
          </p:cNvSpPr>
          <p:nvPr>
            <p:ph type="ctrTitle"/>
          </p:nvPr>
        </p:nvSpPr>
        <p:spPr>
          <a:xfrm>
            <a:off x="695449" y="1955045"/>
            <a:ext cx="79011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FINAL PRESENTATION</a:t>
            </a:r>
            <a:endParaRPr sz="5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800" dirty="0"/>
            </a:br>
            <a:r>
              <a:rPr lang="en" sz="2800" dirty="0"/>
              <a:t>PROJECT CHARTER, REQUIREMENTS AND SYSTEMS DESIGN</a:t>
            </a:r>
            <a:endParaRPr sz="2800" dirty="0"/>
          </a:p>
        </p:txBody>
      </p:sp>
      <p:sp>
        <p:nvSpPr>
          <p:cNvPr id="473" name="Google Shape;473;p54"/>
          <p:cNvSpPr txBox="1">
            <a:spLocks noGrp="1"/>
          </p:cNvSpPr>
          <p:nvPr>
            <p:ph type="subTitle" idx="1"/>
          </p:nvPr>
        </p:nvSpPr>
        <p:spPr>
          <a:xfrm>
            <a:off x="1039950" y="3001379"/>
            <a:ext cx="7064100" cy="13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Vidaloka"/>
                <a:ea typeface="Vidaloka"/>
                <a:cs typeface="Vidaloka"/>
                <a:sym typeface="Vidaloka"/>
              </a:rPr>
              <a:t>Devendra Reddy Konasani (1232253674), Narasimha Uday Kiran Narayana (1232310107), Raghu Menni Lokanadhanaidu (1232328671)</a:t>
            </a:r>
            <a:endParaRPr sz="1800" dirty="0"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Vidaloka"/>
                <a:ea typeface="Vidaloka"/>
                <a:cs typeface="Vidaloka"/>
                <a:sym typeface="Vidaloka"/>
              </a:rPr>
              <a:t>Dr. Derex O. Griffin</a:t>
            </a:r>
            <a:endParaRPr sz="1800" dirty="0"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AA2A25-AC75-612C-2B7F-DDE47A0CB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900612"/>
            <a:ext cx="242888" cy="242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76"/>
    </mc:Choice>
    <mc:Fallback xmlns="">
      <p:transition spd="slow" advTm="30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4"/>
        <p14:stopEvt time="30676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 txBox="1"/>
          <p:nvPr/>
        </p:nvSpPr>
        <p:spPr>
          <a:xfrm>
            <a:off x="169675" y="4136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2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System Design - GUIs:</a:t>
            </a:r>
            <a:endParaRPr sz="2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30" name="Google Shape;530;p65"/>
          <p:cNvSpPr txBox="1"/>
          <p:nvPr/>
        </p:nvSpPr>
        <p:spPr>
          <a:xfrm>
            <a:off x="203625" y="905675"/>
            <a:ext cx="8727900" cy="3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User Interface Wireframe 1: Serial Asset Tracker (SAT)</a:t>
            </a:r>
            <a:endParaRPr sz="1800" b="1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Streamlined interface for tracking, managing, and distributing serialized electronic resources.</a:t>
            </a:r>
            <a:endParaRPr sz="1800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Core features: centralized monitoring of asset location, status, and usage history.</a:t>
            </a:r>
            <a:endParaRPr sz="1800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Easy navigation for accessing asset tracking, ordering, reports, and administrative tasks.</a:t>
            </a:r>
            <a:endParaRPr sz="1800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Dashboard offers overview of asset availability, recent orders, and movements, with quick links for common actions.</a:t>
            </a:r>
            <a:endParaRPr sz="1800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Administration capabilities include user, asset category, and location management, plus system settings customization.</a:t>
            </a:r>
            <a:endParaRPr sz="1800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3B4F39-C8DB-12CD-9EAA-542A9F1F7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629" y="4945408"/>
            <a:ext cx="198092" cy="198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E23DBF-AE8A-6F73-9665-14D4354BB75A}"/>
              </a:ext>
            </a:extLst>
          </p:cNvPr>
          <p:cNvSpPr txBox="1"/>
          <p:nvPr/>
        </p:nvSpPr>
        <p:spPr>
          <a:xfrm>
            <a:off x="6990522" y="4835723"/>
            <a:ext cx="2082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</a:t>
            </a:r>
            <a:r>
              <a:rPr lang="en-IN" b="1" dirty="0">
                <a:latin typeface="Vidaloka" panose="020B0604020202020204" charset="0"/>
              </a:rPr>
              <a:t>Uday Kiran</a:t>
            </a:r>
            <a:endParaRPr lang="en-IN" sz="1400" b="1" dirty="0">
              <a:latin typeface="Vidaloka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4"/>
    </mc:Choice>
    <mc:Fallback xmlns="">
      <p:transition spd="slow" advTm="4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2"/>
        <p14:stopEvt time="47262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257FF6A-B6F9-F49F-B2B6-F230C8F926F4}"/>
              </a:ext>
            </a:extLst>
          </p:cNvPr>
          <p:cNvGrpSpPr/>
          <p:nvPr/>
        </p:nvGrpSpPr>
        <p:grpSpPr>
          <a:xfrm>
            <a:off x="1" y="0"/>
            <a:ext cx="9144001" cy="5143499"/>
            <a:chOff x="1" y="0"/>
            <a:chExt cx="9144001" cy="5143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5678BE-9C72-42BE-2BD6-7099456AC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" y="20541"/>
              <a:ext cx="4572000" cy="2551209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 prst="softRound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D63EA1-F355-149E-76BA-809C6391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2" y="0"/>
              <a:ext cx="4572000" cy="257175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57C669-5780-55D7-637E-5412F452A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" y="2592291"/>
              <a:ext cx="4571999" cy="253066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16B71F-F7E7-8352-76B3-099959073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1998" y="2571748"/>
              <a:ext cx="4572001" cy="2571751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</p:pic>
      </p:grp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071BA9-91B8-DB6C-E710-CBDB30C6C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248" y="4966340"/>
            <a:ext cx="156617" cy="156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32EE33-28EC-00CB-589B-71A64CBB86DC}"/>
              </a:ext>
            </a:extLst>
          </p:cNvPr>
          <p:cNvSpPr txBox="1"/>
          <p:nvPr/>
        </p:nvSpPr>
        <p:spPr>
          <a:xfrm>
            <a:off x="7060096" y="4736871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</a:t>
            </a:r>
            <a:r>
              <a:rPr lang="en-IN" b="1" dirty="0">
                <a:latin typeface="Vidaloka" panose="020B0604020202020204" charset="0"/>
              </a:rPr>
              <a:t>Uday Kiran</a:t>
            </a:r>
            <a:endParaRPr lang="en-IN" sz="1400" b="1" dirty="0">
              <a:latin typeface="Vidalok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95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77"/>
    </mc:Choice>
    <mc:Fallback xmlns="">
      <p:transition spd="slow" advTm="69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8"/>
        <p14:stopEvt time="69277" objId="8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0"/>
          <p:cNvSpPr txBox="1"/>
          <p:nvPr/>
        </p:nvSpPr>
        <p:spPr>
          <a:xfrm>
            <a:off x="58500" y="371175"/>
            <a:ext cx="902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User Interface Wireframe 2: The Stockroom Management System</a:t>
            </a:r>
            <a:endParaRPr sz="2200" b="1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52" name="Google Shape;552;p70"/>
          <p:cNvSpPr txBox="1"/>
          <p:nvPr/>
        </p:nvSpPr>
        <p:spPr>
          <a:xfrm>
            <a:off x="228150" y="1049925"/>
            <a:ext cx="86877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Stockroom Management System focuses on efficient order retrieval and inventory organization.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Utilizes smart inventory techniques to enhance operational effectiveness and expedite customer deliveries.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Stockroom Custodian oversees order requests through a specialized application, ensuring real-time visibility of inventory levels.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Asset assignment and tracking facilitated by unique codes for streamlined distribution and accountability.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Integrated notification system prompts users to return items promptly, promoting organizational efficiency.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EE1C03-BE65-11B9-2862-49E14E563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449" y="4906370"/>
            <a:ext cx="237130" cy="23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D5BC4-1656-DFA9-943B-DBD77733DB47}"/>
              </a:ext>
            </a:extLst>
          </p:cNvPr>
          <p:cNvSpPr txBox="1"/>
          <p:nvPr/>
        </p:nvSpPr>
        <p:spPr>
          <a:xfrm>
            <a:off x="6493566" y="4835723"/>
            <a:ext cx="46515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Devendra Reddy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73"/>
    </mc:Choice>
    <mc:Fallback xmlns="">
      <p:transition spd="slow" advTm="42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41889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335DA3-58B6-2901-F6AE-8AC60AD1A86C}"/>
              </a:ext>
            </a:extLst>
          </p:cNvPr>
          <p:cNvGrpSpPr/>
          <p:nvPr/>
        </p:nvGrpSpPr>
        <p:grpSpPr>
          <a:xfrm>
            <a:off x="-1" y="41711"/>
            <a:ext cx="9144002" cy="5073710"/>
            <a:chOff x="-1" y="41711"/>
            <a:chExt cx="9144002" cy="507371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CFC167-634B-4E02-DA60-D85E187B9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1711"/>
              <a:ext cx="4572000" cy="2530039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softRound"/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B2242D-607D-0345-E5AD-89692DF0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41711"/>
              <a:ext cx="4572001" cy="25682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softRound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CD9005-9D54-059E-1740-DBD81C66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2571750"/>
              <a:ext cx="4572001" cy="2543671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softRound"/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B4F933-B24B-F893-7EA4-DC75085C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1998" y="2571749"/>
              <a:ext cx="4572001" cy="253595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softRound"/>
            </a:sp3d>
          </p:spPr>
        </p:pic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AEC6290-4092-737B-8EFA-313C7CC271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39" y="4838429"/>
            <a:ext cx="263360" cy="263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103D5-600A-1261-C3E4-69197472D540}"/>
              </a:ext>
            </a:extLst>
          </p:cNvPr>
          <p:cNvSpPr txBox="1"/>
          <p:nvPr/>
        </p:nvSpPr>
        <p:spPr>
          <a:xfrm>
            <a:off x="6759944" y="4793350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Devendra Reddy</a:t>
            </a:r>
          </a:p>
        </p:txBody>
      </p:sp>
    </p:spTree>
    <p:extLst>
      <p:ext uri="{BB962C8B-B14F-4D97-AF65-F5344CB8AC3E}">
        <p14:creationId xmlns:p14="http://schemas.microsoft.com/office/powerpoint/2010/main" val="39105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0"/>
    </mc:Choice>
    <mc:Fallback xmlns="">
      <p:transition spd="slow" advTm="30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28710" objId="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/>
          <p:nvPr/>
        </p:nvSpPr>
        <p:spPr>
          <a:xfrm>
            <a:off x="87575" y="394125"/>
            <a:ext cx="589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Vidaloka"/>
                <a:ea typeface="Vidaloka"/>
                <a:cs typeface="Vidaloka"/>
                <a:sym typeface="Vidaloka"/>
              </a:rPr>
              <a:t>Infrastructure Architecture </a:t>
            </a:r>
            <a:endParaRPr sz="2200" b="1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74" name="Google Shape;574;p75"/>
          <p:cNvSpPr txBox="1"/>
          <p:nvPr/>
        </p:nvSpPr>
        <p:spPr>
          <a:xfrm>
            <a:off x="177350" y="917325"/>
            <a:ext cx="86493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Central server acts as core hub for storing crucial data and running the system.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Users connect to central server via devices like computers, laptops, tablets, or smartphones.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Internet connection enables access to cloud services and external communication.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Wireless access points (WAPs) provide Wi-Fi connectivity for flexibility and mobility.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Security measures, including firewall protection, ensure unauthorized access prevention, with integration tools facilitating secure data exchange and backup systems ensuring resilience.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65B2050-00D6-E8A8-D4C6-AA685B461D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575" y="4900612"/>
            <a:ext cx="242888" cy="242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74BC0-3905-2885-F76B-A208BABC1DCA}"/>
              </a:ext>
            </a:extLst>
          </p:cNvPr>
          <p:cNvSpPr txBox="1"/>
          <p:nvPr/>
        </p:nvSpPr>
        <p:spPr>
          <a:xfrm>
            <a:off x="6730669" y="4868167"/>
            <a:ext cx="46515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Devendra Reddy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98"/>
    </mc:Choice>
    <mc:Fallback xmlns="">
      <p:transition spd="slow" advTm="7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2"/>
        <p14:stopEvt time="76344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54EE19-143C-3E45-12AC-BC9C8BBAF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900612"/>
            <a:ext cx="242888" cy="242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1AE474-24C5-257B-B63D-C53178D1B7F2}"/>
              </a:ext>
            </a:extLst>
          </p:cNvPr>
          <p:cNvSpPr txBox="1"/>
          <p:nvPr/>
        </p:nvSpPr>
        <p:spPr>
          <a:xfrm>
            <a:off x="6742044" y="4835723"/>
            <a:ext cx="2832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Devendra Reddy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21"/>
    </mc:Choice>
    <mc:Fallback xmlns="">
      <p:transition spd="slow" advTm="28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28350" objId="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9"/>
          <p:cNvSpPr txBox="1"/>
          <p:nvPr/>
        </p:nvSpPr>
        <p:spPr>
          <a:xfrm>
            <a:off x="306550" y="459825"/>
            <a:ext cx="8727900" cy="4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Security and Privacy Architecture:</a:t>
            </a:r>
            <a:endParaRPr sz="1800" b="1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Users must authenticate identity through strong passwords or other secure methods.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Two-factor authentication may be implemented for added security, requiring additional verification steps.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Session management ensures users stay authenticated throughout their session for continued security.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User passwords are encrypted to protect against unauthorized access to sensitive data.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Security measures aim to protect user information, prevent unauthorized access, and comply with security standards, enhancing user trust in the system's security measures.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671056-A1B8-E285-9E4F-8C9A47989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62" y="4900612"/>
            <a:ext cx="242888" cy="242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4F651E-5E1D-810B-D981-38649137EA26}"/>
              </a:ext>
            </a:extLst>
          </p:cNvPr>
          <p:cNvSpPr txBox="1"/>
          <p:nvPr/>
        </p:nvSpPr>
        <p:spPr>
          <a:xfrm>
            <a:off x="6708694" y="4835723"/>
            <a:ext cx="46515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Devendra Reddy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18"/>
    </mc:Choice>
    <mc:Fallback xmlns="">
      <p:transition spd="slow" advTm="80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79526" objId="2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0"/>
          <p:cNvSpPr txBox="1">
            <a:spLocks noGrp="1"/>
          </p:cNvSpPr>
          <p:nvPr>
            <p:ph type="body" idx="1"/>
          </p:nvPr>
        </p:nvSpPr>
        <p:spPr>
          <a:xfrm>
            <a:off x="249000" y="173371"/>
            <a:ext cx="8895000" cy="3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References </a:t>
            </a:r>
            <a:endParaRPr sz="1800" b="1" dirty="0"/>
          </a:p>
          <a:p>
            <a:pPr marL="9144" lvl="0" indent="-914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Tilley, S. (2020). Systems Analysis and Design (12th ed.). Cengage. </a:t>
            </a:r>
            <a:endParaRPr sz="1800" dirty="0"/>
          </a:p>
          <a:p>
            <a:pPr marL="9144" lvl="0" indent="-914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Express Metrix (2009). Quantifying ROI: Building the business case for IT and software asset management. https://www.expressmetrix.com/pdf/ROI_6.pdf </a:t>
            </a:r>
            <a:endParaRPr sz="1800" dirty="0"/>
          </a:p>
          <a:p>
            <a:pPr marL="9144" lvl="0" indent="-914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Elise Williams. (2021, October 15). Top 5 IT Asset Management Software Open Source. https://pdf.wondershare.com/business/it-asset-managementopen-source.html Edwards, J., Ketchen, D., &amp; Short, J. (2014). Mastering Strategic Management. BCcampus.</a:t>
            </a:r>
            <a:endParaRPr sz="18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B00013F-D622-EBE6-E03B-DB4FBF14F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900612"/>
            <a:ext cx="242888" cy="242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1"/>
    </mc:Choice>
    <mc:Fallback xmlns="">
      <p:transition spd="slow" advTm="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/>
        </p:nvSpPr>
        <p:spPr>
          <a:xfrm>
            <a:off x="2944050" y="471975"/>
            <a:ext cx="325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PROJECT CHARTER</a:t>
            </a:r>
            <a:endParaRPr sz="2200" b="1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79" name="Google Shape;479;p55"/>
          <p:cNvSpPr txBox="1"/>
          <p:nvPr/>
        </p:nvSpPr>
        <p:spPr>
          <a:xfrm>
            <a:off x="358709" y="793756"/>
            <a:ext cx="8685900" cy="3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PROBLEM STATEMENT</a:t>
            </a:r>
            <a:endParaRPr sz="1800" b="1" dirty="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Manual data entry and decentralized spreadsheets hinder asset tracking scalability, increasing data inconsistency risks. Limited visibility and real-time reporting across stages impede decision-making and resource allocation, impacting strategic planning.</a:t>
            </a:r>
            <a:endParaRPr sz="1800" dirty="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TECHNOLOGY SOLUTION STATEMENT</a:t>
            </a:r>
            <a:endParaRPr sz="1800" b="1" dirty="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Implementing an integrated IT asset management system enhances scalability, mitigates data inconsistency risks, and enables real-time visibility for informed decision-making and organizational planning.</a:t>
            </a:r>
            <a:endParaRPr sz="1800" dirty="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3" name="slide-2">
            <a:hlinkClick r:id="" action="ppaction://media"/>
            <a:extLst>
              <a:ext uri="{FF2B5EF4-FFF2-40B4-BE49-F238E27FC236}">
                <a16:creationId xmlns:a16="http://schemas.microsoft.com/office/drawing/2014/main" id="{DFF5C653-A32F-1D84-BD9E-588E61FDDB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342" y="4951961"/>
            <a:ext cx="192367" cy="192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59546-BF80-305B-5B74-C579B0794933}"/>
              </a:ext>
            </a:extLst>
          </p:cNvPr>
          <p:cNvSpPr txBox="1"/>
          <p:nvPr/>
        </p:nvSpPr>
        <p:spPr>
          <a:xfrm>
            <a:off x="6447183" y="4895837"/>
            <a:ext cx="2471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Vidaloka" panose="020B0604020202020204" charset="0"/>
              </a:rPr>
              <a:t>Narrated by Raghu</a:t>
            </a:r>
          </a:p>
        </p:txBody>
      </p:sp>
    </p:spTree>
    <p:extLst>
      <p:ext uri="{BB962C8B-B14F-4D97-AF65-F5344CB8AC3E}">
        <p14:creationId xmlns:p14="http://schemas.microsoft.com/office/powerpoint/2010/main" val="112560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89"/>
    </mc:Choice>
    <mc:Fallback xmlns="">
      <p:transition spd="slow" advTm="43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42918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/>
          <p:nvPr/>
        </p:nvSpPr>
        <p:spPr>
          <a:xfrm>
            <a:off x="585400" y="566325"/>
            <a:ext cx="78267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PROJECT BENEFITS</a:t>
            </a:r>
            <a:endParaRPr sz="1800" b="1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idaloka"/>
              <a:buChar char="❖"/>
            </a:pPr>
            <a:r>
              <a:rPr lang="en" sz="18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Reduction in manual data entry time by 50%, leading to increased efficiency in asset tracking processes.</a:t>
            </a:r>
            <a:endParaRPr sz="18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idaloka"/>
              <a:buChar char="❖"/>
            </a:pPr>
            <a:r>
              <a:rPr lang="en" sz="18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Improved data accuracy, resulting in a 30% decrease in data inconsistency-related errors.</a:t>
            </a:r>
            <a:endParaRPr sz="18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idaloka"/>
              <a:buChar char="❖"/>
            </a:pPr>
            <a:r>
              <a:rPr lang="en" sz="18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Enhanced decision-making capabilities with real-time reporting, reducing response time for strategic planning by 20%.</a:t>
            </a:r>
            <a:endParaRPr sz="18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idaloka"/>
              <a:buChar char="❖"/>
            </a:pPr>
            <a:r>
              <a:rPr lang="en" sz="18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Implementation of the integrated IT asset management system is expected to yield significant time savings, reduced errors, and improved decision-making for organizational planning and efficiency. </a:t>
            </a:r>
            <a:endParaRPr sz="18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C636B6-BD55-1DD4-5FEC-1B4A34964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78" y="4923183"/>
            <a:ext cx="157577" cy="157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D5DA1-7DFE-C1A6-A40D-CA8A0CFD3A85}"/>
              </a:ext>
            </a:extLst>
          </p:cNvPr>
          <p:cNvSpPr txBox="1"/>
          <p:nvPr/>
        </p:nvSpPr>
        <p:spPr>
          <a:xfrm>
            <a:off x="7045187" y="4835723"/>
            <a:ext cx="1655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Raghu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4"/>
    </mc:Choice>
    <mc:Fallback xmlns="">
      <p:transition spd="slow" advTm="2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24934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>
            <a:spLocks noGrp="1"/>
          </p:cNvSpPr>
          <p:nvPr>
            <p:ph type="body" idx="1"/>
          </p:nvPr>
        </p:nvSpPr>
        <p:spPr>
          <a:xfrm>
            <a:off x="55700" y="367700"/>
            <a:ext cx="64899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</a:rPr>
              <a:t>Business Function 1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490" name="Google Shape;490;p57"/>
          <p:cNvSpPr txBox="1"/>
          <p:nvPr/>
        </p:nvSpPr>
        <p:spPr>
          <a:xfrm>
            <a:off x="415725" y="1160200"/>
            <a:ext cx="7720500" cy="22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Purpose of Serial Asset Tracker and Management: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Efficiently track, manage, and distribute serialized assets within the organization.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Streamline the process of ordering, monitoring, and maintaining electronic assets like laptops, microphones, mice, thumb drives, and projectors.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F68BA3-6A1B-EE1F-36BF-A140AC9F27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044" y="4899818"/>
            <a:ext cx="243682" cy="243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ABD55-E089-3302-01A6-44F4811A632F}"/>
              </a:ext>
            </a:extLst>
          </p:cNvPr>
          <p:cNvSpPr txBox="1"/>
          <p:nvPr/>
        </p:nvSpPr>
        <p:spPr>
          <a:xfrm>
            <a:off x="7330108" y="4835723"/>
            <a:ext cx="1752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Raghu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87"/>
    </mc:Choice>
    <mc:Fallback xmlns="">
      <p:transition spd="slow" advTm="29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2"/>
        <p14:stopEvt time="29287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>
            <a:spLocks noGrp="1"/>
          </p:cNvSpPr>
          <p:nvPr>
            <p:ph type="body" idx="1"/>
          </p:nvPr>
        </p:nvSpPr>
        <p:spPr>
          <a:xfrm>
            <a:off x="368669" y="448551"/>
            <a:ext cx="7921500" cy="3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D0D0D"/>
                </a:solidFill>
                <a:latin typeface="Vidaloka" panose="020B0604020202020204" charset="0"/>
              </a:rPr>
              <a:t>Asset Tracking and Monitoring:</a:t>
            </a:r>
            <a:endParaRPr sz="1800" b="1" dirty="0">
              <a:solidFill>
                <a:srgbClr val="0D0D0D"/>
              </a:solidFill>
              <a:latin typeface="Vidaloka" panose="020B0604020202020204" charset="0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 dirty="0">
                <a:solidFill>
                  <a:srgbClr val="0D0D0D"/>
                </a:solidFill>
                <a:latin typeface="Vidaloka" panose="020B0604020202020204" charset="0"/>
              </a:rPr>
              <a:t>Centralize tracking of asset location, status, and usage history.</a:t>
            </a:r>
            <a:endParaRPr sz="1800" dirty="0">
              <a:solidFill>
                <a:srgbClr val="0D0D0D"/>
              </a:solidFill>
              <a:latin typeface="Vidaloka" panose="020B0604020202020204" charset="0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 dirty="0">
                <a:solidFill>
                  <a:srgbClr val="0D0D0D"/>
                </a:solidFill>
                <a:latin typeface="Vidaloka" panose="020B0604020202020204" charset="0"/>
              </a:rPr>
              <a:t>Enable real-time monitoring of asset availability, assignment, and movement across different locations or departments.</a:t>
            </a:r>
            <a:endParaRPr sz="1800" dirty="0">
              <a:solidFill>
                <a:srgbClr val="0D0D0D"/>
              </a:solidFill>
              <a:latin typeface="Vidalok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D0D0D"/>
                </a:solidFill>
                <a:latin typeface="Vidaloka" panose="020B0604020202020204" charset="0"/>
              </a:rPr>
              <a:t>Asset Ordering and Allocation:</a:t>
            </a:r>
            <a:endParaRPr sz="1800" b="1" dirty="0">
              <a:solidFill>
                <a:srgbClr val="0D0D0D"/>
              </a:solidFill>
              <a:latin typeface="Vidaloka" panose="020B0604020202020204" charset="0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 dirty="0">
                <a:solidFill>
                  <a:srgbClr val="0D0D0D"/>
                </a:solidFill>
                <a:latin typeface="Vidaloka" panose="020B0604020202020204" charset="0"/>
              </a:rPr>
              <a:t>Facilitate easy ordering of electronic assets by end-users through a user-friendly interface.</a:t>
            </a:r>
            <a:endParaRPr sz="1800" dirty="0">
              <a:solidFill>
                <a:srgbClr val="0D0D0D"/>
              </a:solidFill>
              <a:latin typeface="Vidaloka" panose="020B0604020202020204" charset="0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 dirty="0">
                <a:solidFill>
                  <a:srgbClr val="0D0D0D"/>
                </a:solidFill>
                <a:latin typeface="Vidaloka" panose="020B0604020202020204" charset="0"/>
              </a:rPr>
              <a:t>Allow end-users to specify quantity, rental duration, and delivery date for each asset order.</a:t>
            </a:r>
            <a:endParaRPr sz="1800" dirty="0">
              <a:solidFill>
                <a:srgbClr val="0D0D0D"/>
              </a:solidFill>
              <a:latin typeface="Vidaloka" panose="020B0604020202020204" charset="0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●"/>
            </a:pPr>
            <a:r>
              <a:rPr lang="en" sz="1800" dirty="0">
                <a:solidFill>
                  <a:srgbClr val="0D0D0D"/>
                </a:solidFill>
                <a:latin typeface="Vidaloka" panose="020B0604020202020204" charset="0"/>
              </a:rPr>
              <a:t>Automate allocation process for timely fulfillment based on availability and organizational policies.</a:t>
            </a:r>
            <a:endParaRPr sz="1800" dirty="0">
              <a:latin typeface="Vidaloka" panose="020B060402020202020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4D16BD-C707-858A-C5BE-6F29CF3C6C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05" y="4894815"/>
            <a:ext cx="270564" cy="248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8177A2-0592-6363-AD1F-8A9CC5DDAA73}"/>
              </a:ext>
            </a:extLst>
          </p:cNvPr>
          <p:cNvSpPr txBox="1"/>
          <p:nvPr/>
        </p:nvSpPr>
        <p:spPr>
          <a:xfrm>
            <a:off x="7330108" y="4835723"/>
            <a:ext cx="2960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Raghu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45"/>
    </mc:Choice>
    <mc:Fallback xmlns="">
      <p:transition spd="slow" advTm="41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40863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3797D3-C3CC-7468-2C55-482AECA2CC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230" y="4750145"/>
            <a:ext cx="304110" cy="304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47046D-160E-B1AA-FF9C-8EBB52438EAF}"/>
              </a:ext>
            </a:extLst>
          </p:cNvPr>
          <p:cNvSpPr txBox="1"/>
          <p:nvPr/>
        </p:nvSpPr>
        <p:spPr>
          <a:xfrm>
            <a:off x="7513982" y="4835723"/>
            <a:ext cx="1769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Raghu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8"/>
    </mc:Choice>
    <mc:Fallback xmlns="">
      <p:transition spd="slow" advTm="35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2"/>
        <p14:stopEvt time="35708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1"/>
          <p:cNvSpPr txBox="1">
            <a:spLocks noGrp="1"/>
          </p:cNvSpPr>
          <p:nvPr>
            <p:ph type="body" idx="4294967295"/>
          </p:nvPr>
        </p:nvSpPr>
        <p:spPr>
          <a:xfrm>
            <a:off x="124096" y="302635"/>
            <a:ext cx="8749200" cy="4362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Purpose:</a:t>
            </a:r>
            <a:endParaRPr sz="1800" b="1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Efficiently handle order retrieval and maintain organized inventory in warehouses.</a:t>
            </a:r>
            <a:endParaRPr sz="1800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Utilize smart inventory techniques to optimize stockroom operations and improve customer satisfaction.</a:t>
            </a:r>
            <a:endParaRPr sz="1800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l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Order Fulfillment:</a:t>
            </a:r>
            <a:endParaRPr sz="1800" b="1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Stockroom Custodian manages order requests through a special app, ensuring swift processing.</a:t>
            </a:r>
            <a:endParaRPr sz="1800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Locates requested items in the stockroom and maintains real-time visibility of inventory levels.</a:t>
            </a:r>
            <a:endParaRPr sz="1800" dirty="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649025" y="0"/>
            <a:ext cx="58860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200" b="1" dirty="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Business Function 2: Stockroom Management</a:t>
            </a:r>
            <a:endParaRPr sz="2200" b="1" dirty="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BA4C50-7320-4B6E-E199-E398B3D0E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346" y="4899818"/>
            <a:ext cx="243682" cy="243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D277F-51FF-6F82-0502-DD7B588B0D8D}"/>
              </a:ext>
            </a:extLst>
          </p:cNvPr>
          <p:cNvSpPr txBox="1"/>
          <p:nvPr/>
        </p:nvSpPr>
        <p:spPr>
          <a:xfrm>
            <a:off x="6917635" y="4835723"/>
            <a:ext cx="46515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</a:t>
            </a:r>
            <a:r>
              <a:rPr lang="en-IN" b="1" dirty="0">
                <a:latin typeface="Vidaloka" panose="020B0604020202020204" charset="0"/>
              </a:rPr>
              <a:t>Uday Kiran</a:t>
            </a:r>
            <a:endParaRPr lang="en-IN" sz="1400" b="1" dirty="0">
              <a:latin typeface="Vidaloka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34"/>
    </mc:Choice>
    <mc:Fallback xmlns="">
      <p:transition spd="slow" advTm="44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44183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 txBox="1"/>
          <p:nvPr/>
        </p:nvSpPr>
        <p:spPr>
          <a:xfrm>
            <a:off x="245100" y="322375"/>
            <a:ext cx="8653800" cy="4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Asset Assignment and Tracking:</a:t>
            </a:r>
            <a:endParaRPr sz="1800" b="1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The app facilitates asset distribution to individual users using unique codes for easy tracking.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Ensures accountability by keeping records of who has borrowed which assets.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Notification System: </a:t>
            </a: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Sends reminders to users when assets are overdue for return, ensuring organizational efficiency.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Stockroom Identifier:</a:t>
            </a:r>
            <a:endParaRPr sz="1800" b="1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Assigns unique codes to each stockroom for effective organization and smooth operations.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idaloka"/>
              <a:buChar char="➢"/>
            </a:pPr>
            <a:r>
              <a:rPr lang="en" sz="1800">
                <a:solidFill>
                  <a:srgbClr val="0D0D0D"/>
                </a:solidFill>
                <a:latin typeface="Vidaloka"/>
                <a:ea typeface="Vidaloka"/>
                <a:cs typeface="Vidaloka"/>
                <a:sym typeface="Vidaloka"/>
              </a:rPr>
              <a:t>Enhances data management and facilitates efficient stockroom supervision.</a:t>
            </a:r>
            <a:endParaRPr sz="1800">
              <a:solidFill>
                <a:srgbClr val="0D0D0D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303F43-D474-93BC-09D4-AFCEAE5BF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100" y="4899025"/>
            <a:ext cx="244475" cy="244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77F68-6D25-6B2D-95F7-E2B586946F64}"/>
              </a:ext>
            </a:extLst>
          </p:cNvPr>
          <p:cNvSpPr txBox="1"/>
          <p:nvPr/>
        </p:nvSpPr>
        <p:spPr>
          <a:xfrm>
            <a:off x="7010401" y="4867373"/>
            <a:ext cx="213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</a:t>
            </a:r>
            <a:r>
              <a:rPr lang="en-IN" b="1" dirty="0">
                <a:latin typeface="Vidaloka" panose="020B0604020202020204" charset="0"/>
              </a:rPr>
              <a:t>Uday Kiran</a:t>
            </a:r>
            <a:endParaRPr lang="en-IN" sz="1400" b="1" dirty="0">
              <a:latin typeface="Vidaloka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44"/>
    </mc:Choice>
    <mc:Fallback xmlns="">
      <p:transition spd="slow" advTm="59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5" objId="2"/>
        <p14:stopEvt time="57976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88F7E0-3F58-DC6D-B688-1A5E31F3F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838" y="4899025"/>
            <a:ext cx="244475" cy="244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DC404A-647C-A494-F8AF-CDD5C83792E5}"/>
              </a:ext>
            </a:extLst>
          </p:cNvPr>
          <p:cNvSpPr txBox="1"/>
          <p:nvPr/>
        </p:nvSpPr>
        <p:spPr>
          <a:xfrm>
            <a:off x="6983896" y="4745136"/>
            <a:ext cx="216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Vidaloka" panose="020B0604020202020204" charset="0"/>
              </a:rPr>
              <a:t>Narrated by </a:t>
            </a:r>
            <a:r>
              <a:rPr lang="en-IN" b="1" dirty="0">
                <a:latin typeface="Vidaloka" panose="020B0604020202020204" charset="0"/>
              </a:rPr>
              <a:t>Uday Kiran</a:t>
            </a:r>
            <a:endParaRPr lang="en-IN" sz="1400" b="1" dirty="0">
              <a:latin typeface="Vidaloka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91"/>
    </mc:Choice>
    <mc:Fallback xmlns="">
      <p:transition spd="slow" advTm="18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16490" objId="2"/>
      </p14:showEvtLst>
    </p:ext>
  </p:extLs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5C17A98-D7AC-4535-8388-D12999D42ED7}">
  <we:reference id="wa200006462" version="1.0.0.0" store="en-US" storeType="OMEX"/>
  <we:alternateReferences>
    <we:reference id="wa200006462" version="1.0.0.0" store="wa20000646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41CDB7E-BB06-4992-9095-7D4E2BA9E318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952</Words>
  <Application>Microsoft Office PowerPoint</Application>
  <PresentationFormat>On-screen Show (16:9)</PresentationFormat>
  <Paragraphs>85</Paragraphs>
  <Slides>17</Slides>
  <Notes>15</Notes>
  <HiddenSlides>0</HiddenSlides>
  <MMClips>17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Vidaloka</vt:lpstr>
      <vt:lpstr>Josefin Sans</vt:lpstr>
      <vt:lpstr>Mako</vt:lpstr>
      <vt:lpstr>Russo One</vt:lpstr>
      <vt:lpstr>Montserrat</vt:lpstr>
      <vt:lpstr>Lato</vt:lpstr>
      <vt:lpstr>Crimson Text</vt:lpstr>
      <vt:lpstr>Open Sans SemiBold</vt:lpstr>
      <vt:lpstr>Merriweather Light</vt:lpstr>
      <vt:lpstr>Open Sans</vt:lpstr>
      <vt:lpstr>Minimalist Business Slides XL by Slidesgo</vt:lpstr>
      <vt:lpstr>FINAL PRESENTATION  PROJECT CHARTER, REQUIREMENTS AND SYSTEMS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 PROJECT CHARTER, REQUIREMENTS AND SYSTEMS DESIGN</dc:title>
  <cp:lastModifiedBy>raghu naidu</cp:lastModifiedBy>
  <cp:revision>13</cp:revision>
  <dcterms:modified xsi:type="dcterms:W3CDTF">2025-11-05T23:07:43Z</dcterms:modified>
</cp:coreProperties>
</file>